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66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04C4658C-D677-41CD-A1E4-564C588EA4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="" xmlns:a16="http://schemas.microsoft.com/office/drawing/2014/main" id="{5300961A-0EB3-4059-B524-9F84563FD1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2F897E56-7B54-428D-BE93-47969D024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22CA2-702C-4C1E-A50C-437D6E4D4F21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278F6A0F-AE23-49B9-9BED-21DB78581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DFE6784F-2D04-4FF0-B61B-B35D58BA7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DE2E-5017-4FF7-85C2-77DC09CC2A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52547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171E5524-F703-4256-9D0B-726D54B51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="" xmlns:a16="http://schemas.microsoft.com/office/drawing/2014/main" id="{CBB8140D-4BDC-4108-9E1A-78B31BD891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32C3518B-813B-456F-97AC-513D66A2C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22CA2-702C-4C1E-A50C-437D6E4D4F21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2C36EB15-306A-48FE-B1C6-F8D577092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D65F8DCA-C804-4071-9F95-99E86A254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DE2E-5017-4FF7-85C2-77DC09CC2A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0744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="" xmlns:a16="http://schemas.microsoft.com/office/drawing/2014/main" id="{EC08935A-9A18-4806-B375-0EA2441E01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="" xmlns:a16="http://schemas.microsoft.com/office/drawing/2014/main" id="{46C3F4D5-ACA6-44F3-88D8-BA6A09A02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E73FA382-C4AF-4B8B-9577-D3FAF590E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22CA2-702C-4C1E-A50C-437D6E4D4F21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92EB6A60-D2B3-4AEE-A439-A687E18DC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BAF32FD5-7C13-4700-AB89-ABA6E429E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DE2E-5017-4FF7-85C2-77DC09CC2A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87492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1261D874-CA94-4F93-94CF-D0AC7BEFE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18A811B3-FCFE-46AB-B938-57A8BB5F2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A5CF9A73-9074-4653-9AAC-30D5BA9D8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22CA2-702C-4C1E-A50C-437D6E4D4F21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100C62FA-3476-4D17-99D6-A4B6AF855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010E1982-C162-4C33-8ECF-B1BA46D71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DE2E-5017-4FF7-85C2-77DC09CC2A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56856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E4089029-9E80-49FC-BEB7-14B0A356A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="" xmlns:a16="http://schemas.microsoft.com/office/drawing/2014/main" id="{B9D8710C-29C4-4743-99EF-276AAC683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9A70C279-3262-453B-AC22-DA84E8408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22CA2-702C-4C1E-A50C-437D6E4D4F21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CC1104AF-8207-4A0A-A6B7-41B3CABED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2A0278D1-F046-4DDF-A07F-81ADC5CA6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DE2E-5017-4FF7-85C2-77DC09CC2A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23591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DFB2C2BC-A133-42E2-A9ED-0F1B951AE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4E1B2DD8-790F-4F2B-82A9-FA50ECFEDD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="" xmlns:a16="http://schemas.microsoft.com/office/drawing/2014/main" id="{23EB3D04-569F-4AD8-824D-3E12E08201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="" xmlns:a16="http://schemas.microsoft.com/office/drawing/2014/main" id="{678C1556-8013-4C1C-BC11-55EC72A14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22CA2-702C-4C1E-A50C-437D6E4D4F21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="" xmlns:a16="http://schemas.microsoft.com/office/drawing/2014/main" id="{74136D2A-061D-4D51-B5BD-A3DD6CF0C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="" xmlns:a16="http://schemas.microsoft.com/office/drawing/2014/main" id="{A128ABD7-3500-4794-8047-8E4E7C263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DE2E-5017-4FF7-85C2-77DC09CC2A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0776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74644139-D8E6-47D2-B452-E6AE1A031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="" xmlns:a16="http://schemas.microsoft.com/office/drawing/2014/main" id="{38A24A05-5334-4F98-8B8E-A4453179C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="" xmlns:a16="http://schemas.microsoft.com/office/drawing/2014/main" id="{D5A6CE82-8992-49F8-B6D0-8A6FBFB340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="" xmlns:a16="http://schemas.microsoft.com/office/drawing/2014/main" id="{1D18BE24-0D15-4912-8AF1-C575A6FC9E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="" xmlns:a16="http://schemas.microsoft.com/office/drawing/2014/main" id="{3EE90B23-D7DD-4575-BF02-9D9FF64A2F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="" xmlns:a16="http://schemas.microsoft.com/office/drawing/2014/main" id="{941B1D54-7083-4AAD-9861-94B4D9A51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22CA2-702C-4C1E-A50C-437D6E4D4F21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="" xmlns:a16="http://schemas.microsoft.com/office/drawing/2014/main" id="{5C5F60D3-E01E-43D9-8E15-72CAABDF1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="" xmlns:a16="http://schemas.microsoft.com/office/drawing/2014/main" id="{C04E6AFA-4259-474B-AB29-F4FFBA9EB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DE2E-5017-4FF7-85C2-77DC09CC2A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15201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70295869-C297-48EC-9037-A42870BEB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="" xmlns:a16="http://schemas.microsoft.com/office/drawing/2014/main" id="{1473AF81-3C0F-4602-B753-6165EC1C2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22CA2-702C-4C1E-A50C-437D6E4D4F21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="" xmlns:a16="http://schemas.microsoft.com/office/drawing/2014/main" id="{C2B47F20-54F8-4704-8A93-FA2F17961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="" xmlns:a16="http://schemas.microsoft.com/office/drawing/2014/main" id="{205220D5-7D77-41C1-846A-7EA366B4B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DE2E-5017-4FF7-85C2-77DC09CC2A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57905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="" xmlns:a16="http://schemas.microsoft.com/office/drawing/2014/main" id="{C80D3102-E9B5-438B-8935-4423B6024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22CA2-702C-4C1E-A50C-437D6E4D4F21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="" xmlns:a16="http://schemas.microsoft.com/office/drawing/2014/main" id="{DF248EAF-4B54-4A9C-A685-8D18667D5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="" xmlns:a16="http://schemas.microsoft.com/office/drawing/2014/main" id="{0332B27F-1502-4402-B6F1-24EACE9DE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DE2E-5017-4FF7-85C2-77DC09CC2A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79418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131B0CE6-8E32-4600-8D1E-3E89C06B8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D859C6F2-4E1B-4A83-B5D8-E47730573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="" xmlns:a16="http://schemas.microsoft.com/office/drawing/2014/main" id="{F6326E34-7407-4E74-A167-F8125A7FF3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="" xmlns:a16="http://schemas.microsoft.com/office/drawing/2014/main" id="{4E753E5A-D36D-4018-A8A9-C23653C60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22CA2-702C-4C1E-A50C-437D6E4D4F21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="" xmlns:a16="http://schemas.microsoft.com/office/drawing/2014/main" id="{B0A9A0BF-1362-4C82-BE9A-F877AACB6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="" xmlns:a16="http://schemas.microsoft.com/office/drawing/2014/main" id="{C7DD24C2-31DC-431C-9E68-11FF8D737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DE2E-5017-4FF7-85C2-77DC09CC2A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0685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BAB3EF17-D226-46A4-8B92-D0AE12E7E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="" xmlns:a16="http://schemas.microsoft.com/office/drawing/2014/main" id="{28DE6F65-2969-48AB-870D-22D6E05599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="" xmlns:a16="http://schemas.microsoft.com/office/drawing/2014/main" id="{BBEB95CB-01A5-44F1-8715-6324383AA4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="" xmlns:a16="http://schemas.microsoft.com/office/drawing/2014/main" id="{932C27CA-DB38-47C8-9BCB-C020EFC04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22CA2-702C-4C1E-A50C-437D6E4D4F21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="" xmlns:a16="http://schemas.microsoft.com/office/drawing/2014/main" id="{EE2D0524-64E1-4CC6-8300-900759742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="" xmlns:a16="http://schemas.microsoft.com/office/drawing/2014/main" id="{E2D397B5-38A1-4A61-A165-50A3895A4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ADE2E-5017-4FF7-85C2-77DC09CC2A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90523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="" xmlns:a16="http://schemas.microsoft.com/office/drawing/2014/main" id="{713A9E45-EE76-4012-8F86-FE5631354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="" xmlns:a16="http://schemas.microsoft.com/office/drawing/2014/main" id="{E67C264E-D0C8-4460-9B1B-6ECAA9922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C2495E46-E215-433D-BB4C-8648C62DAE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22CA2-702C-4C1E-A50C-437D6E4D4F21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09934F9F-DAED-49AF-8E29-0B580171FB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85176729-3054-4195-8E5B-748B0E1DAB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ADE2E-5017-4FF7-85C2-77DC09CC2A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2848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books.edu.gr/ebooks/v2/ps.js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AAF71E60-EA5F-4F9C-AA78-6B1CC90007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Συζήτηση πάνω στο πώς διδάσκω …</a:t>
            </a:r>
            <a:endParaRPr lang="en-US" dirty="0"/>
          </a:p>
        </p:txBody>
      </p:sp>
      <p:sp>
        <p:nvSpPr>
          <p:cNvPr id="3" name="Υπότιτλος 2">
            <a:extLst>
              <a:ext uri="{FF2B5EF4-FFF2-40B4-BE49-F238E27FC236}">
                <a16:creationId xmlns="" xmlns:a16="http://schemas.microsoft.com/office/drawing/2014/main" id="{5B265F4C-55EA-4F33-83A3-64550C17A7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59480"/>
            <a:ext cx="9144000" cy="1398319"/>
          </a:xfrm>
        </p:spPr>
        <p:txBody>
          <a:bodyPr/>
          <a:lstStyle/>
          <a:p>
            <a:r>
              <a:rPr lang="el-GR" dirty="0"/>
              <a:t>… με αφορμή κάποια κείμενα που περιγράφουν διδακτικές </a:t>
            </a:r>
            <a:r>
              <a:rPr lang="el-GR" dirty="0" smtClean="0"/>
              <a:t>πρακτικές</a:t>
            </a:r>
          </a:p>
          <a:p>
            <a:endParaRPr lang="el-GR" dirty="0" smtClean="0"/>
          </a:p>
          <a:p>
            <a:pPr algn="r"/>
            <a:r>
              <a:rPr lang="el-GR" dirty="0" smtClean="0"/>
              <a:t>Αναστάσιος Μάτος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98400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93B2BF7B-31F0-4723-9B41-70D005E37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είναι το Πρόγραμμα Σπουδών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6E448610-C7FE-49B1-91AB-D7EF17E94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ένα διάγραμμα (κατάλογος) από επιδιώξεις (σκοπούς) της διδασκαλίας της διδακτέας ύλης κατά εκπαιδευτική βαθμίδα ή σχολικό τύπο, τάξη και γνωστικό αντικείμενο (μάθημα). </a:t>
            </a:r>
          </a:p>
          <a:p>
            <a:r>
              <a:rPr lang="el-GR" dirty="0"/>
              <a:t>οι κατευθυντήριες γραμμές / το περιεχόμενο της διδακτικής διαδικασίας (διδασκαλίας και μάθησης) / οι </a:t>
            </a:r>
            <a:r>
              <a:rPr lang="el-GR" dirty="0" err="1"/>
              <a:t>ανατροφοδοτικές</a:t>
            </a:r>
            <a:r>
              <a:rPr lang="el-GR" dirty="0"/>
              <a:t> διαδικασίες (αξιολόγηση του αποτελέσματος διδασκαλίας και μάθησης).</a:t>
            </a:r>
          </a:p>
          <a:p>
            <a:r>
              <a:rPr lang="el-GR" dirty="0"/>
              <a:t>απαντά στα ερωτήματα ποια ύλη, για ποιο σκοπό, σε ποια τάξη και με ποια σειρά πρέπει να διδαχθεί ή ποιες γνώσεις πρέπει να μεταδοθούν στους μαθητές μιας συγκεκριμένης σχολικής βαθμίδας (π.χ. δημοτικό σχολείο ή γυμνάσιο) ή ενός συγκεκριμένου σχολικού τύπου (π.χ. γενικό ή τεχνικό-επαγγελματικό λύκειο).</a:t>
            </a:r>
          </a:p>
          <a:p>
            <a:r>
              <a:rPr lang="el-GR" dirty="0"/>
              <a:t>Θα βρείτε τα πάντα εδώ: </a:t>
            </a:r>
            <a:r>
              <a:rPr lang="en-US" dirty="0">
                <a:hlinkClick r:id="rId2"/>
              </a:rPr>
              <a:t>http://ebooks.edu.gr/ebooks/v2/ps.jsp</a:t>
            </a:r>
            <a:r>
              <a:rPr lang="el-GR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0275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40A514D4-E613-4513-B883-F1606AEEC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5843"/>
            <a:ext cx="10515600" cy="556069"/>
          </a:xfrm>
        </p:spPr>
        <p:txBody>
          <a:bodyPr/>
          <a:lstStyle/>
          <a:p>
            <a:r>
              <a:rPr lang="el-GR" sz="2800" b="0" dirty="0" err="1">
                <a:solidFill>
                  <a:srgbClr val="000000"/>
                </a:solidFill>
                <a:effectLst/>
                <a:latin typeface="+mn-lt"/>
              </a:rPr>
              <a:t>Υλοκεντρικά</a:t>
            </a:r>
            <a:r>
              <a:rPr lang="el-GR" sz="2800" b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en-US" sz="2800" b="0" dirty="0">
                <a:solidFill>
                  <a:srgbClr val="000000"/>
                </a:solidFill>
                <a:effectLst/>
                <a:latin typeface="+mn-lt"/>
              </a:rPr>
              <a:t>vs. </a:t>
            </a:r>
            <a:r>
              <a:rPr lang="el-GR" sz="2800" b="0" dirty="0" err="1">
                <a:solidFill>
                  <a:srgbClr val="000000"/>
                </a:solidFill>
                <a:effectLst/>
                <a:latin typeface="+mn-lt"/>
              </a:rPr>
              <a:t>στοχοκεντρικά</a:t>
            </a:r>
            <a:r>
              <a:rPr lang="el-GR" sz="2800" b="0" dirty="0">
                <a:solidFill>
                  <a:srgbClr val="000000"/>
                </a:solidFill>
                <a:effectLst/>
                <a:latin typeface="+mn-lt"/>
              </a:rPr>
              <a:t> προγράμματα σπουδών</a:t>
            </a:r>
            <a:endParaRPr lang="en-US" dirty="0"/>
          </a:p>
        </p:txBody>
      </p:sp>
      <p:pic>
        <p:nvPicPr>
          <p:cNvPr id="5" name="Εικόνα 4">
            <a:extLst>
              <a:ext uri="{FF2B5EF4-FFF2-40B4-BE49-F238E27FC236}">
                <a16:creationId xmlns="" xmlns:a16="http://schemas.microsoft.com/office/drawing/2014/main" id="{73F406F4-08EC-4A66-AD98-751EB59E9C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810" y="1296969"/>
            <a:ext cx="10633881" cy="556103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73844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00D99B25-9631-4027-9864-CAC4492D0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διδακτικό υλικό: τι είναι;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0B71D55C-A18A-4759-97F0-914A7DF33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Εγχειρίδιο</a:t>
            </a:r>
          </a:p>
          <a:p>
            <a:r>
              <a:rPr lang="el-GR" dirty="0"/>
              <a:t>Λογισμικό</a:t>
            </a:r>
          </a:p>
          <a:p>
            <a:r>
              <a:rPr lang="el-GR" dirty="0"/>
              <a:t>Ψηφιακός χώρος</a:t>
            </a:r>
          </a:p>
          <a:p>
            <a:r>
              <a:rPr lang="el-GR" dirty="0"/>
              <a:t>Εικόνες</a:t>
            </a:r>
          </a:p>
          <a:p>
            <a:r>
              <a:rPr lang="el-GR" dirty="0"/>
              <a:t>Αντικείμενα </a:t>
            </a:r>
          </a:p>
          <a:p>
            <a:r>
              <a:rPr lang="el-GR" dirty="0"/>
              <a:t>…</a:t>
            </a:r>
          </a:p>
          <a:p>
            <a:r>
              <a:rPr lang="el-GR" dirty="0"/>
              <a:t>…</a:t>
            </a:r>
          </a:p>
          <a:p>
            <a:r>
              <a:rPr lang="el-GR" dirty="0"/>
              <a:t>(θεωρητικά): τα πάντα αρκεί να ενταχθούν στη στοχοθεσία και στο είδος των δραστηριοτήτων που προτείνονται από το Πρόγραμμα Σπουδών</a:t>
            </a:r>
          </a:p>
          <a:p>
            <a:r>
              <a:rPr lang="el-GR" dirty="0"/>
              <a:t>χρειάζεται </a:t>
            </a:r>
            <a:r>
              <a:rPr lang="el-GR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διδακτική αναπλαισίωση </a:t>
            </a:r>
            <a:r>
              <a:rPr lang="el-GR" dirty="0"/>
              <a:t>(τι είναι;)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10727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700B4853-3AFA-46BD-9ECD-CA499A835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848" y="578190"/>
            <a:ext cx="4222072" cy="1325563"/>
          </a:xfrm>
        </p:spPr>
        <p:txBody>
          <a:bodyPr/>
          <a:lstStyle/>
          <a:p>
            <a:r>
              <a:rPr lang="el-GR" dirty="0"/>
              <a:t>Τι είναι δραστηριότητες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6E473E05-726C-4AEC-AD2F-52CDFF7E4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173" y="3698814"/>
            <a:ext cx="3538491" cy="12105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dirty="0"/>
              <a:t>Συναρτώνται με τους διδακτικούς στόχους κάθε ενότητας (όχι με τους γενικούς σκοπούς) </a:t>
            </a:r>
            <a:endParaRPr lang="en-US" dirty="0"/>
          </a:p>
        </p:txBody>
      </p:sp>
      <p:pic>
        <p:nvPicPr>
          <p:cNvPr id="5" name="Εικόνα 4">
            <a:extLst>
              <a:ext uri="{FF2B5EF4-FFF2-40B4-BE49-F238E27FC236}">
                <a16:creationId xmlns="" xmlns:a16="http://schemas.microsoft.com/office/drawing/2014/main" id="{A886D92B-8CAB-4D64-8EA2-96C682101F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631" y="35512"/>
            <a:ext cx="7548979" cy="678697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049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62A9508C-5D0F-40D4-9E26-5E8D4570F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Γιατί ομαδοσυνεργατική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CA4F50E5-C0BF-4550-B8C2-EF442BACD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dirty="0"/>
              <a:t>Με μία φράση: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dirty="0"/>
              <a:t>Επειδή με βάση τον </a:t>
            </a:r>
            <a:r>
              <a:rPr lang="en-US" dirty="0"/>
              <a:t>Vygotsky </a:t>
            </a:r>
            <a:r>
              <a:rPr lang="el-GR" dirty="0"/>
              <a:t>ο άνθρωπος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b="1" dirty="0">
                <a:solidFill>
                  <a:srgbClr val="FF0000"/>
                </a:solidFill>
              </a:rPr>
              <a:t>«μαθαίνει με τους άλλους» </a:t>
            </a:r>
            <a:r>
              <a:rPr lang="el-GR" dirty="0"/>
              <a:t>και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dirty="0"/>
              <a:t>«με τα εργαλεία»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dirty="0"/>
              <a:t>Κι επειδή οι λεγόμενες ήπιες δεξιότητες (</a:t>
            </a:r>
            <a:r>
              <a:rPr lang="en-US" dirty="0"/>
              <a:t>soft skills) </a:t>
            </a:r>
            <a:r>
              <a:rPr lang="el-GR" dirty="0"/>
              <a:t>είναι απαραίτητο στοιχείο γραμματισμού για τον πολίτη του 21</a:t>
            </a:r>
            <a:r>
              <a:rPr lang="el-GR" baseline="30000" dirty="0"/>
              <a:t>ου</a:t>
            </a:r>
            <a:r>
              <a:rPr lang="el-GR" dirty="0"/>
              <a:t> αιώνα</a:t>
            </a:r>
          </a:p>
        </p:txBody>
      </p:sp>
    </p:spTree>
    <p:extLst>
      <p:ext uri="{BB962C8B-B14F-4D97-AF65-F5344CB8AC3E}">
        <p14:creationId xmlns="" xmlns:p14="http://schemas.microsoft.com/office/powerpoint/2010/main" val="4160004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936D704C-664B-4F19-A69E-70F6AE86B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Γιατί ψηφιακά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A1710A1C-2B44-4178-8213-1309BD343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Μόνον «εάν το άλογο οδηγεί την άμαξα»</a:t>
            </a:r>
          </a:p>
          <a:p>
            <a:pPr lvl="1"/>
            <a:r>
              <a:rPr lang="el-GR" dirty="0"/>
              <a:t>Όχι εάν η άμαξα σέρνει το άλογο)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Επειδή </a:t>
            </a:r>
            <a:r>
              <a:rPr lang="el-GR" dirty="0" smtClean="0"/>
              <a:t>ο βασικός </a:t>
            </a:r>
            <a:r>
              <a:rPr lang="el-GR" dirty="0" err="1" smtClean="0"/>
              <a:t>γραμματισμός</a:t>
            </a:r>
            <a:r>
              <a:rPr lang="el-GR" dirty="0" smtClean="0"/>
              <a:t> σήμερα περιλαμβάνει την </a:t>
            </a:r>
            <a:r>
              <a:rPr lang="el-GR" dirty="0"/>
              <a:t>ψηφιακότητα (είναι δηλαδή η </a:t>
            </a:r>
            <a:r>
              <a:rPr lang="el-GR" dirty="0" smtClean="0"/>
              <a:t>νέα </a:t>
            </a:r>
            <a:r>
              <a:rPr lang="el-GR" dirty="0"/>
              <a:t>εγγραμματοσύνη)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Επειδή πρόκειται για τα εργαλεία με τα οποία οι νέοι/νέες σήμερα:</a:t>
            </a:r>
          </a:p>
          <a:p>
            <a:pPr lvl="1"/>
            <a:r>
              <a:rPr lang="el-GR" dirty="0"/>
              <a:t>Γράφουν, διασκεδάζουν, κοινωνικοποιούνται, φλερτάρουν, μαλώνουν, ενημερώνονται, εργάζονται, μαθαίνουν, παίζουν, αναζητούν εργασία, πουλούν, αγοράζουν, επηρεάζουν, επηρεάζονται, ασκούν καλλιτεχνικές δραστηριότητες … … … … </a:t>
            </a:r>
          </a:p>
          <a:p>
            <a:pPr lvl="1"/>
            <a:r>
              <a:rPr lang="el-GR" dirty="0"/>
              <a:t>Συνεπώς εάν δεν εξοικειωθούν με αυτά απλώς μένουν αγράμματοι / </a:t>
            </a:r>
            <a:r>
              <a:rPr lang="el-GR" dirty="0" err="1"/>
              <a:t>ες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70394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44183B7D-4E4C-49CA-976C-50600389F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1770"/>
            <a:ext cx="10515600" cy="758533"/>
          </a:xfrm>
        </p:spPr>
        <p:txBody>
          <a:bodyPr/>
          <a:lstStyle/>
          <a:p>
            <a:r>
              <a:rPr lang="el-GR" dirty="0"/>
              <a:t>Γιατί κέντρο @ </a:t>
            </a:r>
            <a:r>
              <a:rPr lang="el-GR" dirty="0" err="1"/>
              <a:t>μαθητ@ς</a:t>
            </a:r>
            <a:r>
              <a:rPr lang="el-GR" dirty="0"/>
              <a:t> – όχι το μάθημα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703EF233-44A9-494C-BA03-A4A4AB94F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9608"/>
            <a:ext cx="10515600" cy="4987355"/>
          </a:xfrm>
        </p:spPr>
        <p:txBody>
          <a:bodyPr>
            <a:normAutofit/>
          </a:bodyPr>
          <a:lstStyle/>
          <a:p>
            <a:r>
              <a:rPr lang="el-GR" dirty="0"/>
              <a:t>Επειδή όποιος/α δεν συμμετέχει ενεργά στην διαδικασία της μάθησης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δεν μαθαίνει</a:t>
            </a:r>
          </a:p>
          <a:p>
            <a:r>
              <a:rPr lang="el-GR" dirty="0"/>
              <a:t>Στόχος η συνειδητή συμμετοχή τ@ </a:t>
            </a:r>
            <a:r>
              <a:rPr lang="el-GR" dirty="0" err="1"/>
              <a:t>μαθητ</a:t>
            </a:r>
            <a:r>
              <a:rPr lang="el-GR" dirty="0"/>
              <a:t>@ σε όλη τη διαδικασία της μάθησης. Σε κάθε διδασκαλία πρέπει να λαμβάνεται υπόψη: </a:t>
            </a:r>
          </a:p>
          <a:p>
            <a:pPr lvl="1"/>
            <a:r>
              <a:rPr lang="el-GR" dirty="0"/>
              <a:t>τι πρέπει να μαθαίνει @ </a:t>
            </a:r>
            <a:r>
              <a:rPr lang="el-GR" dirty="0" err="1"/>
              <a:t>μαθητ@ς</a:t>
            </a:r>
            <a:endParaRPr lang="el-GR" dirty="0"/>
          </a:p>
          <a:p>
            <a:pPr lvl="1"/>
            <a:r>
              <a:rPr lang="el-GR" dirty="0"/>
              <a:t>τι ενδιαφέρεται να μάθει @ </a:t>
            </a:r>
            <a:r>
              <a:rPr lang="el-GR" dirty="0" err="1"/>
              <a:t>μαθητ@ς</a:t>
            </a:r>
            <a:endParaRPr lang="el-GR" dirty="0"/>
          </a:p>
          <a:p>
            <a:pPr lvl="1"/>
            <a:r>
              <a:rPr lang="el-GR" dirty="0"/>
              <a:t>τι μπορεί να μαθαίνει @ </a:t>
            </a:r>
            <a:r>
              <a:rPr lang="el-GR" dirty="0" err="1"/>
              <a:t>μαθητ@ς</a:t>
            </a:r>
            <a:endParaRPr lang="el-GR" dirty="0"/>
          </a:p>
          <a:p>
            <a:pPr lvl="1"/>
            <a:r>
              <a:rPr lang="el-GR" dirty="0"/>
              <a:t>πως και πότε πρέπει να το μαθαίνει </a:t>
            </a:r>
          </a:p>
          <a:p>
            <a:r>
              <a:rPr lang="el-GR" dirty="0"/>
              <a:t>Ο/ η εκπαιδευτικός:</a:t>
            </a:r>
          </a:p>
          <a:p>
            <a:r>
              <a:rPr lang="el-GR" dirty="0"/>
              <a:t>παρακολουθεί / καθοδηγεί / ενθαρρύνει την έκφραση απόψεων, τη συμμετοχή σε συζήτηση, την επιλογή του πλάνου εργασίας.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17343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="" xmlns:a16="http://schemas.microsoft.com/office/drawing/2014/main" id="{6515D576-DB05-4E2B-A013-B03C42CFFA28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838200" y="728663"/>
            <a:ext cx="10515600" cy="4231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l-GR" sz="2000" u="sng" dirty="0"/>
              <a:t>Η </a:t>
            </a:r>
            <a:r>
              <a:rPr lang="el-GR" sz="2000" u="sng" dirty="0" err="1"/>
              <a:t>τραξολίνη</a:t>
            </a:r>
            <a:r>
              <a:rPr lang="el-GR" sz="2000" u="sng" dirty="0"/>
              <a:t>…</a:t>
            </a:r>
          </a:p>
          <a:p>
            <a:pPr marL="342900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l-GR" sz="1900" dirty="0"/>
              <a:t>Είναι πολύ σημαντικό να γνωρίζει κανείς τι είναι η </a:t>
            </a:r>
            <a:r>
              <a:rPr lang="el-GR" sz="1900" dirty="0" err="1"/>
              <a:t>τραξολίνη</a:t>
            </a:r>
            <a:r>
              <a:rPr lang="el-GR" sz="1900" dirty="0"/>
              <a:t>. Η </a:t>
            </a:r>
            <a:r>
              <a:rPr lang="el-GR" sz="1900" dirty="0" err="1"/>
              <a:t>τραξολίνη</a:t>
            </a:r>
            <a:r>
              <a:rPr lang="el-GR" sz="1900" dirty="0"/>
              <a:t> είναι μια νέα μορφή </a:t>
            </a:r>
            <a:r>
              <a:rPr lang="el-GR" sz="1900" dirty="0" err="1"/>
              <a:t>ζιοντίνης</a:t>
            </a:r>
            <a:r>
              <a:rPr lang="el-GR" sz="1900" dirty="0"/>
              <a:t> η οποία </a:t>
            </a:r>
            <a:r>
              <a:rPr lang="el-GR" sz="1900" dirty="0" err="1"/>
              <a:t>μοντέλεται</a:t>
            </a:r>
            <a:r>
              <a:rPr lang="el-GR" sz="1900" dirty="0"/>
              <a:t> στην </a:t>
            </a:r>
            <a:r>
              <a:rPr lang="el-GR" sz="1900" dirty="0" err="1"/>
              <a:t>Κεριστιάνα</a:t>
            </a:r>
            <a:r>
              <a:rPr lang="el-GR" sz="1900" dirty="0"/>
              <a:t>. Οι </a:t>
            </a:r>
            <a:r>
              <a:rPr lang="el-GR" sz="1900" dirty="0" err="1"/>
              <a:t>Κεριστιανοί</a:t>
            </a:r>
            <a:r>
              <a:rPr lang="el-GR" sz="1900" dirty="0"/>
              <a:t> </a:t>
            </a:r>
            <a:r>
              <a:rPr lang="el-GR" sz="1900" dirty="0" err="1"/>
              <a:t>αποκεντώνουν</a:t>
            </a:r>
            <a:r>
              <a:rPr lang="el-GR" sz="1900" dirty="0"/>
              <a:t> μεγάλες ποσότητες </a:t>
            </a:r>
            <a:r>
              <a:rPr lang="el-GR" sz="1900" dirty="0" err="1"/>
              <a:t>φεβόρου</a:t>
            </a:r>
            <a:r>
              <a:rPr lang="el-GR" sz="1900" dirty="0"/>
              <a:t> και στη συνέχεια το </a:t>
            </a:r>
            <a:r>
              <a:rPr lang="el-GR" sz="1900" dirty="0" err="1"/>
              <a:t>βιστώνουν</a:t>
            </a:r>
            <a:r>
              <a:rPr lang="el-GR" sz="1900" dirty="0"/>
              <a:t> για να </a:t>
            </a:r>
            <a:r>
              <a:rPr lang="el-GR" sz="1900" dirty="0" err="1"/>
              <a:t>πελώσουν</a:t>
            </a:r>
            <a:r>
              <a:rPr lang="el-GR" sz="1900" dirty="0"/>
              <a:t> </a:t>
            </a:r>
            <a:r>
              <a:rPr lang="el-GR" sz="1900" dirty="0" err="1"/>
              <a:t>τραξολίνη</a:t>
            </a:r>
            <a:r>
              <a:rPr lang="el-GR" sz="1900" dirty="0"/>
              <a:t>. Στο μέλλον η </a:t>
            </a:r>
            <a:r>
              <a:rPr lang="el-GR" sz="1900" dirty="0" err="1"/>
              <a:t>τραξολίνη</a:t>
            </a:r>
            <a:r>
              <a:rPr lang="el-GR" sz="1900" dirty="0"/>
              <a:t> μπορεί να είναι ένα από τα πιο σημαντικά </a:t>
            </a:r>
            <a:r>
              <a:rPr lang="el-GR" sz="1900" dirty="0" err="1"/>
              <a:t>πτέρατα</a:t>
            </a:r>
            <a:r>
              <a:rPr lang="el-GR" sz="1900" dirty="0"/>
              <a:t> επειδή περιέχει </a:t>
            </a:r>
            <a:r>
              <a:rPr lang="el-GR" sz="1900" dirty="0" err="1"/>
              <a:t>τραξολακάτη</a:t>
            </a:r>
            <a:r>
              <a:rPr lang="el-GR" sz="1900" dirty="0"/>
              <a:t>.</a:t>
            </a:r>
          </a:p>
          <a:p>
            <a:pPr marL="342900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endParaRPr lang="el-GR" sz="1900" dirty="0"/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l-GR" sz="1900" u="sng" dirty="0"/>
              <a:t>Ερωτήσεις</a:t>
            </a:r>
          </a:p>
          <a:p>
            <a:pPr marL="342900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Tx/>
              <a:buAutoNum type="arabicPeriod"/>
            </a:pPr>
            <a:r>
              <a:rPr lang="el-GR" sz="1900" dirty="0"/>
              <a:t>Τι είναι η </a:t>
            </a:r>
            <a:r>
              <a:rPr lang="el-GR" sz="1900" dirty="0" err="1"/>
              <a:t>τραξολίνη</a:t>
            </a:r>
            <a:r>
              <a:rPr lang="el-GR" sz="1900" dirty="0"/>
              <a:t>;</a:t>
            </a:r>
          </a:p>
          <a:p>
            <a:pPr marL="342900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Tx/>
              <a:buAutoNum type="arabicPeriod"/>
            </a:pPr>
            <a:r>
              <a:rPr lang="el-GR" sz="1900" dirty="0"/>
              <a:t>Που </a:t>
            </a:r>
            <a:r>
              <a:rPr lang="el-GR" sz="1900" dirty="0" err="1"/>
              <a:t>μοντέλεται</a:t>
            </a:r>
            <a:r>
              <a:rPr lang="el-GR" sz="1900" dirty="0"/>
              <a:t> η </a:t>
            </a:r>
            <a:r>
              <a:rPr lang="el-GR" sz="1900" dirty="0" err="1"/>
              <a:t>τραξολίνη</a:t>
            </a:r>
            <a:r>
              <a:rPr lang="el-GR" sz="1900" dirty="0"/>
              <a:t>;</a:t>
            </a:r>
          </a:p>
          <a:p>
            <a:pPr marL="342900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Tx/>
              <a:buAutoNum type="arabicPeriod"/>
            </a:pPr>
            <a:r>
              <a:rPr lang="el-GR" sz="1900" dirty="0"/>
              <a:t>Πώς </a:t>
            </a:r>
            <a:r>
              <a:rPr lang="el-GR" sz="1900" dirty="0" err="1"/>
              <a:t>πελώνεται</a:t>
            </a:r>
            <a:r>
              <a:rPr lang="el-GR" sz="1900" dirty="0"/>
              <a:t> η </a:t>
            </a:r>
            <a:r>
              <a:rPr lang="el-GR" sz="1900" dirty="0" err="1"/>
              <a:t>τραξολίνη</a:t>
            </a:r>
            <a:r>
              <a:rPr lang="el-GR" sz="1900" dirty="0"/>
              <a:t>;</a:t>
            </a:r>
          </a:p>
          <a:p>
            <a:pPr marL="342900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Tx/>
              <a:buAutoNum type="arabicPeriod"/>
            </a:pPr>
            <a:r>
              <a:rPr lang="el-GR" sz="1900" dirty="0"/>
              <a:t>Γιατί είναι πολύ σημαντικό να γνωρίζει κανείς για την </a:t>
            </a:r>
            <a:r>
              <a:rPr lang="el-GR" sz="1900" dirty="0" err="1"/>
              <a:t>τραξολίνη</a:t>
            </a:r>
            <a:r>
              <a:rPr lang="el-GR" sz="1900" dirty="0"/>
              <a:t>;</a:t>
            </a:r>
          </a:p>
          <a:p>
            <a:pPr marL="342900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Tx/>
              <a:buAutoNum type="arabicPeriod"/>
            </a:pPr>
            <a:r>
              <a:rPr lang="el-GR" sz="1900" dirty="0"/>
              <a:t>Μπορείτε να συνοψίσετε το κείμενο με δικά σας λόγια;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39C55691-F79D-435C-8661-1D54BFADC3CD}"/>
              </a:ext>
            </a:extLst>
          </p:cNvPr>
          <p:cNvSpPr txBox="1"/>
          <p:nvPr/>
        </p:nvSpPr>
        <p:spPr>
          <a:xfrm>
            <a:off x="1194047" y="5663953"/>
            <a:ext cx="1051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Ελπίζω πως συμφωνούμε όλοι πως αυτό δεν είναι μάθηση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20557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540</Words>
  <Application>Microsoft Office PowerPoint</Application>
  <PresentationFormat>Προσαρμογή</PresentationFormat>
  <Paragraphs>54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Συζήτηση πάνω στο πώς διδάσκω …</vt:lpstr>
      <vt:lpstr>Τι είναι το Πρόγραμμα Σπουδών</vt:lpstr>
      <vt:lpstr>Διαφάνεια 3</vt:lpstr>
      <vt:lpstr>διδακτικό υλικό: τι είναι;</vt:lpstr>
      <vt:lpstr>Τι είναι δραστηριότητες</vt:lpstr>
      <vt:lpstr>Γιατί ομαδοσυνεργατική</vt:lpstr>
      <vt:lpstr>Γιατί ψηφιακά</vt:lpstr>
      <vt:lpstr>Γιατί κέντρο @ μαθητ@ς – όχι το μάθημα</vt:lpstr>
      <vt:lpstr>Διαφάνεια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Διδακτική</dc:title>
  <dc:creator>Tassos Matos</dc:creator>
  <cp:lastModifiedBy>pekesuser</cp:lastModifiedBy>
  <cp:revision>6</cp:revision>
  <dcterms:created xsi:type="dcterms:W3CDTF">2021-09-03T09:34:59Z</dcterms:created>
  <dcterms:modified xsi:type="dcterms:W3CDTF">2021-09-15T07:14:33Z</dcterms:modified>
</cp:coreProperties>
</file>